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68020-85DA-49F8-93CB-3E4A2EC16C30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4964F0-3119-4BFE-8CE2-FEB80E7CFE0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964F0-3119-4BFE-8CE2-FEB80E7CFE06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52401"/>
            <a:ext cx="8534400" cy="838199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India-Sri Lanka </a:t>
            </a:r>
            <a:r>
              <a:rPr lang="en-US" sz="4000" b="1" dirty="0" smtClean="0"/>
              <a:t>Relations</a:t>
            </a:r>
            <a:r>
              <a:rPr lang="en-US" b="1" dirty="0" smtClean="0"/>
              <a:t> 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533400"/>
            <a:ext cx="8915400" cy="6019800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Bodoni MT" pitchFamily="18" charset="0"/>
              </a:rPr>
              <a:t>Sri </a:t>
            </a:r>
            <a:r>
              <a:rPr lang="en-US" sz="2400" dirty="0" smtClean="0">
                <a:solidFill>
                  <a:schemeClr val="tx1"/>
                </a:solidFill>
                <a:latin typeface="Bodoni MT" pitchFamily="18" charset="0"/>
              </a:rPr>
              <a:t>Lanka is India’s closest maritime </a:t>
            </a:r>
            <a:r>
              <a:rPr lang="en-US" sz="2400" dirty="0" smtClean="0">
                <a:solidFill>
                  <a:schemeClr val="tx1"/>
                </a:solidFill>
                <a:latin typeface="Bodoni MT" pitchFamily="18" charset="0"/>
              </a:rPr>
              <a:t>neighbor (</a:t>
            </a:r>
            <a:r>
              <a:rPr lang="en-US" sz="2400" dirty="0" smtClean="0">
                <a:solidFill>
                  <a:schemeClr val="tx1"/>
                </a:solidFill>
                <a:latin typeface="Bodoni MT" pitchFamily="18" charset="0"/>
              </a:rPr>
              <a:t>just 30 nautical </a:t>
            </a:r>
            <a:r>
              <a:rPr lang="en-US" sz="2400" dirty="0" smtClean="0">
                <a:solidFill>
                  <a:schemeClr val="tx1"/>
                </a:solidFill>
                <a:latin typeface="Bodoni MT" pitchFamily="18" charset="0"/>
              </a:rPr>
              <a:t>miles) 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Bodoni MT" pitchFamily="18" charset="0"/>
              </a:rPr>
              <a:t>Tamils and Sinhalese are the two major ethnic </a:t>
            </a:r>
            <a:r>
              <a:rPr lang="en-US" sz="2400" dirty="0" smtClean="0">
                <a:solidFill>
                  <a:schemeClr val="tx1"/>
                </a:solidFill>
                <a:latin typeface="Bodoni MT" pitchFamily="18" charset="0"/>
              </a:rPr>
              <a:t>groups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Bodoni MT" pitchFamily="18" charset="0"/>
              </a:rPr>
              <a:t>Sinhalese </a:t>
            </a:r>
            <a:r>
              <a:rPr lang="en-US" sz="2400" dirty="0" smtClean="0">
                <a:solidFill>
                  <a:schemeClr val="tx1"/>
                </a:solidFill>
                <a:latin typeface="Bodoni MT" pitchFamily="18" charset="0"/>
              </a:rPr>
              <a:t>nationalism </a:t>
            </a:r>
            <a:r>
              <a:rPr lang="en-US" sz="2400" dirty="0" smtClean="0">
                <a:solidFill>
                  <a:schemeClr val="tx1"/>
                </a:solidFill>
                <a:latin typeface="Bodoni MT" pitchFamily="18" charset="0"/>
              </a:rPr>
              <a:t>alienates </a:t>
            </a:r>
            <a:r>
              <a:rPr lang="en-US" sz="2400" dirty="0" smtClean="0">
                <a:solidFill>
                  <a:schemeClr val="tx1"/>
                </a:solidFill>
                <a:latin typeface="Bodoni MT" pitchFamily="18" charset="0"/>
              </a:rPr>
              <a:t>the Tamil people in the region</a:t>
            </a:r>
            <a:r>
              <a:rPr lang="en-US" sz="2400" dirty="0" smtClean="0">
                <a:solidFill>
                  <a:schemeClr val="tx1"/>
                </a:solidFill>
                <a:latin typeface="Bodoni MT" pitchFamily="18" charset="0"/>
              </a:rPr>
              <a:t>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Bodoni MT" pitchFamily="18" charset="0"/>
              </a:rPr>
              <a:t>As a result of open discrimination, in 1976 Liberation Tigers of Tamil </a:t>
            </a:r>
            <a:r>
              <a:rPr lang="en-US" sz="2400" dirty="0" err="1" smtClean="0">
                <a:solidFill>
                  <a:schemeClr val="tx1"/>
                </a:solidFill>
                <a:latin typeface="Bodoni MT" pitchFamily="18" charset="0"/>
              </a:rPr>
              <a:t>Eelam</a:t>
            </a:r>
            <a:r>
              <a:rPr lang="en-US" sz="2400" dirty="0" smtClean="0">
                <a:solidFill>
                  <a:schemeClr val="tx1"/>
                </a:solidFill>
                <a:latin typeface="Bodoni MT" pitchFamily="18" charset="0"/>
              </a:rPr>
              <a:t> (LTTE) was formed to fight for Tamil rights and in 1983 Civil war started.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400" b="1" dirty="0" smtClean="0">
                <a:solidFill>
                  <a:schemeClr val="tx1"/>
                </a:solidFill>
                <a:latin typeface="Bodoni MT" pitchFamily="18" charset="0"/>
              </a:rPr>
              <a:t>Indo-Sri Lankan Accord</a:t>
            </a:r>
            <a:r>
              <a:rPr lang="en-US" sz="2400" dirty="0" smtClean="0">
                <a:solidFill>
                  <a:schemeClr val="tx1"/>
                </a:solidFill>
                <a:latin typeface="Bodoni MT" pitchFamily="18" charset="0"/>
              </a:rPr>
              <a:t> was </a:t>
            </a:r>
            <a:r>
              <a:rPr lang="en-US" sz="2400" dirty="0" smtClean="0">
                <a:solidFill>
                  <a:schemeClr val="tx1"/>
                </a:solidFill>
                <a:latin typeface="Bodoni MT" pitchFamily="18" charset="0"/>
              </a:rPr>
              <a:t>signed (</a:t>
            </a:r>
            <a:r>
              <a:rPr lang="en-US" sz="2400" dirty="0" smtClean="0">
                <a:solidFill>
                  <a:schemeClr val="tx1"/>
                </a:solidFill>
                <a:latin typeface="Bodoni MT" pitchFamily="18" charset="0"/>
              </a:rPr>
              <a:t> </a:t>
            </a:r>
            <a:r>
              <a:rPr lang="en-US" sz="2400" dirty="0" smtClean="0">
                <a:solidFill>
                  <a:schemeClr val="tx1"/>
                </a:solidFill>
                <a:latin typeface="Bodoni MT" pitchFamily="18" charset="0"/>
              </a:rPr>
              <a:t>1987)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400" dirty="0" smtClean="0"/>
              <a:t> </a:t>
            </a:r>
            <a:r>
              <a:rPr lang="en-US" sz="2400" dirty="0" smtClean="0">
                <a:solidFill>
                  <a:schemeClr val="tx1"/>
                </a:solidFill>
                <a:latin typeface="Bodoni MT" pitchFamily="18" charset="0"/>
              </a:rPr>
              <a:t>provincial council system and devolution of power for nine provinces in Sri Lanka. (This is popularly known as </a:t>
            </a:r>
            <a:r>
              <a:rPr lang="en-US" sz="2400" b="1" dirty="0" smtClean="0">
                <a:solidFill>
                  <a:schemeClr val="tx1"/>
                </a:solidFill>
                <a:latin typeface="Bodoni MT" pitchFamily="18" charset="0"/>
              </a:rPr>
              <a:t>The Thirteenth Amendment (13A) to the Constitution of Sri Lanka</a:t>
            </a:r>
            <a:r>
              <a:rPr lang="en-US" sz="2400" dirty="0" smtClean="0">
                <a:solidFill>
                  <a:schemeClr val="tx1"/>
                </a:solidFill>
                <a:latin typeface="Bodoni MT" pitchFamily="18" charset="0"/>
              </a:rPr>
              <a:t>)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Bodoni MT" pitchFamily="18" charset="0"/>
              </a:rPr>
              <a:t>India also deployed Indian Peace Keeping Force in Sri Lanka intended to perform a peacekeeping  </a:t>
            </a:r>
            <a:r>
              <a:rPr lang="en-US" sz="2400" dirty="0" smtClean="0">
                <a:solidFill>
                  <a:schemeClr val="tx1"/>
                </a:solidFill>
                <a:latin typeface="Bodoni MT" pitchFamily="18" charset="0"/>
              </a:rPr>
              <a:t>(</a:t>
            </a:r>
            <a:r>
              <a:rPr lang="en-US" sz="2400" b="1" dirty="0" smtClean="0">
                <a:solidFill>
                  <a:schemeClr val="tx1"/>
                </a:solidFill>
                <a:latin typeface="Bodoni MT" pitchFamily="18" charset="0"/>
              </a:rPr>
              <a:t>Operation </a:t>
            </a:r>
            <a:r>
              <a:rPr lang="en-US" sz="2400" b="1" dirty="0" err="1" smtClean="0">
                <a:solidFill>
                  <a:schemeClr val="tx1"/>
                </a:solidFill>
                <a:latin typeface="Bodoni MT" pitchFamily="18" charset="0"/>
              </a:rPr>
              <a:t>Pawan</a:t>
            </a:r>
            <a:r>
              <a:rPr lang="en-US" sz="2400" b="1" dirty="0" smtClean="0">
                <a:solidFill>
                  <a:schemeClr val="tx1"/>
                </a:solidFill>
                <a:latin typeface="Bodoni MT" pitchFamily="18" charset="0"/>
              </a:rPr>
              <a:t>)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tx1"/>
                </a:solidFill>
                <a:latin typeface="Bodoni MT" pitchFamily="18" charset="0"/>
              </a:rPr>
              <a:t>In 2009</a:t>
            </a:r>
            <a:r>
              <a:rPr lang="en-US" sz="2400" dirty="0" smtClean="0">
                <a:solidFill>
                  <a:schemeClr val="tx1"/>
                </a:solidFill>
                <a:latin typeface="Bodoni MT" pitchFamily="18" charset="0"/>
              </a:rPr>
              <a:t>, 25 years of violence ended when Sri Lankan government seized the last area controlled by Tamil Tiger rebels</a:t>
            </a:r>
            <a:endParaRPr lang="en-US" sz="2400" dirty="0" smtClean="0">
              <a:solidFill>
                <a:schemeClr val="tx1"/>
              </a:solidFill>
              <a:latin typeface="Bodoni MT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477000"/>
          </a:xfrm>
        </p:spPr>
        <p:txBody>
          <a:bodyPr>
            <a:normAutofit fontScale="55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US" sz="4400" b="1" dirty="0" smtClean="0">
                <a:latin typeface="Bodoni MT" pitchFamily="18" charset="0"/>
              </a:rPr>
              <a:t>Strategic </a:t>
            </a:r>
            <a:r>
              <a:rPr lang="en-US" sz="4400" b="1" dirty="0" smtClean="0">
                <a:latin typeface="Bodoni MT" pitchFamily="18" charset="0"/>
              </a:rPr>
              <a:t>Issues</a:t>
            </a:r>
          </a:p>
          <a:p>
            <a:pPr>
              <a:buFont typeface="Wingdings" pitchFamily="2" charset="2"/>
              <a:buChar char="q"/>
            </a:pPr>
            <a:r>
              <a:rPr lang="en-US" sz="4400" b="1" dirty="0" smtClean="0">
                <a:latin typeface="Bodoni MT" pitchFamily="18" charset="0"/>
              </a:rPr>
              <a:t>India’s </a:t>
            </a:r>
            <a:r>
              <a:rPr lang="en-US" sz="4400" b="1" dirty="0" smtClean="0">
                <a:latin typeface="Bodoni MT" pitchFamily="18" charset="0"/>
              </a:rPr>
              <a:t>efforts to counter </a:t>
            </a:r>
            <a:r>
              <a:rPr lang="en-US" sz="4400" b="1" dirty="0" smtClean="0">
                <a:latin typeface="Bodoni MT" pitchFamily="18" charset="0"/>
              </a:rPr>
              <a:t>China</a:t>
            </a:r>
          </a:p>
          <a:p>
            <a:pPr>
              <a:buFont typeface="Wingdings" pitchFamily="2" charset="2"/>
              <a:buChar char="q"/>
            </a:pPr>
            <a:r>
              <a:rPr lang="en-US" sz="4400" b="1" dirty="0" smtClean="0">
                <a:latin typeface="Bodoni MT" pitchFamily="18" charset="0"/>
              </a:rPr>
              <a:t>Fisherman Problem</a:t>
            </a:r>
          </a:p>
          <a:p>
            <a:pPr>
              <a:buNone/>
            </a:pPr>
            <a:r>
              <a:rPr lang="en-US" sz="4400" dirty="0" smtClean="0">
                <a:latin typeface="Bodoni MT" pitchFamily="18" charset="0"/>
              </a:rPr>
              <a:t>	arrests </a:t>
            </a:r>
            <a:r>
              <a:rPr lang="en-US" sz="4400" dirty="0" smtClean="0">
                <a:latin typeface="Bodoni MT" pitchFamily="18" charset="0"/>
              </a:rPr>
              <a:t>Indian fishermen for crossing the International Maritime Boundary Line (IMBL</a:t>
            </a:r>
            <a:r>
              <a:rPr lang="en-US" sz="4400" dirty="0" smtClean="0">
                <a:latin typeface="Bodoni MT" pitchFamily="18" charset="0"/>
              </a:rPr>
              <a:t>)</a:t>
            </a:r>
          </a:p>
          <a:p>
            <a:pPr fontAlgn="base">
              <a:buNone/>
            </a:pPr>
            <a:r>
              <a:rPr lang="en-US" sz="4400" b="1" dirty="0" err="1" smtClean="0">
                <a:latin typeface="Bodoni MT" pitchFamily="18" charset="0"/>
              </a:rPr>
              <a:t>Katchatheevu</a:t>
            </a:r>
            <a:r>
              <a:rPr lang="en-US" sz="4400" b="1" dirty="0" smtClean="0">
                <a:latin typeface="Bodoni MT" pitchFamily="18" charset="0"/>
              </a:rPr>
              <a:t> Island</a:t>
            </a:r>
          </a:p>
          <a:p>
            <a:pPr fontAlgn="base"/>
            <a:r>
              <a:rPr lang="en-US" sz="4400" dirty="0" smtClean="0">
                <a:latin typeface="Bodoni MT" pitchFamily="18" charset="0"/>
              </a:rPr>
              <a:t>It is an uninhabited island that India ceded to Sri Lanka in 1974 based on a conditional agreement called “</a:t>
            </a:r>
            <a:r>
              <a:rPr lang="en-US" sz="4400" dirty="0" err="1" smtClean="0">
                <a:latin typeface="Bodoni MT" pitchFamily="18" charset="0"/>
              </a:rPr>
              <a:t>Kachchativu</a:t>
            </a:r>
            <a:r>
              <a:rPr lang="en-US" sz="4400" dirty="0" smtClean="0">
                <a:latin typeface="Bodoni MT" pitchFamily="18" charset="0"/>
              </a:rPr>
              <a:t> island pact”.</a:t>
            </a:r>
          </a:p>
          <a:p>
            <a:pPr fontAlgn="base"/>
            <a:r>
              <a:rPr lang="en-US" sz="4400" dirty="0" smtClean="0">
                <a:latin typeface="Bodoni MT" pitchFamily="18" charset="0"/>
              </a:rPr>
              <a:t>Sri </a:t>
            </a:r>
            <a:r>
              <a:rPr lang="en-US" sz="4400" dirty="0" smtClean="0">
                <a:latin typeface="Bodoni MT" pitchFamily="18" charset="0"/>
              </a:rPr>
              <a:t>Lanka declared </a:t>
            </a:r>
            <a:r>
              <a:rPr lang="en-US" sz="4400" dirty="0" err="1" smtClean="0">
                <a:latin typeface="Bodoni MT" pitchFamily="18" charset="0"/>
              </a:rPr>
              <a:t>Katchatheevu</a:t>
            </a:r>
            <a:r>
              <a:rPr lang="en-US" sz="4400" dirty="0" smtClean="0">
                <a:latin typeface="Bodoni MT" pitchFamily="18" charset="0"/>
              </a:rPr>
              <a:t>, a sacred land given the presence of a Catholic shrine</a:t>
            </a:r>
          </a:p>
          <a:p>
            <a:pPr fontAlgn="base"/>
            <a:r>
              <a:rPr lang="en-US" sz="4400" dirty="0" smtClean="0">
                <a:latin typeface="Bodoni MT" pitchFamily="18" charset="0"/>
              </a:rPr>
              <a:t>The central government recognizes Sri Lanka’s sovereignty over the island as per the 1974 accord. </a:t>
            </a:r>
            <a:endParaRPr lang="en-US" sz="4400" dirty="0" smtClean="0">
              <a:latin typeface="Bodoni MT" pitchFamily="18" charset="0"/>
            </a:endParaRPr>
          </a:p>
          <a:p>
            <a:pPr fontAlgn="base"/>
            <a:r>
              <a:rPr lang="en-US" sz="4400" dirty="0" smtClean="0">
                <a:latin typeface="Bodoni MT" pitchFamily="18" charset="0"/>
              </a:rPr>
              <a:t>But </a:t>
            </a:r>
            <a:r>
              <a:rPr lang="en-US" sz="4400" dirty="0" smtClean="0">
                <a:latin typeface="Bodoni MT" pitchFamily="18" charset="0"/>
              </a:rPr>
              <a:t>Tamil Nadu claimed that </a:t>
            </a:r>
            <a:r>
              <a:rPr lang="en-US" sz="4400" dirty="0" err="1" smtClean="0">
                <a:latin typeface="Bodoni MT" pitchFamily="18" charset="0"/>
              </a:rPr>
              <a:t>Katchatheevu</a:t>
            </a:r>
            <a:r>
              <a:rPr lang="en-US" sz="4400" dirty="0" smtClean="0">
                <a:latin typeface="Bodoni MT" pitchFamily="18" charset="0"/>
              </a:rPr>
              <a:t> falls under the Indian territory and Tamil fishermen have traditionally believed that it belongs to them and therefore want to preserve the right to fish there.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79</Words>
  <Application>Microsoft Office PowerPoint</Application>
  <PresentationFormat>On-screen Show (4:3)</PresentationFormat>
  <Paragraphs>21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India-Sri Lanka Relations  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India-Sri Lanka Relations  </dc:title>
  <dc:creator>user</dc:creator>
  <cp:lastModifiedBy>user</cp:lastModifiedBy>
  <cp:revision>2</cp:revision>
  <dcterms:created xsi:type="dcterms:W3CDTF">2006-08-16T00:00:00Z</dcterms:created>
  <dcterms:modified xsi:type="dcterms:W3CDTF">2018-02-13T15:32:45Z</dcterms:modified>
</cp:coreProperties>
</file>